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57" r:id="rId3"/>
    <p:sldId id="285" r:id="rId4"/>
    <p:sldId id="287" r:id="rId5"/>
    <p:sldId id="286" r:id="rId6"/>
    <p:sldId id="259" r:id="rId7"/>
    <p:sldId id="260" r:id="rId8"/>
    <p:sldId id="277" r:id="rId9"/>
    <p:sldId id="288" r:id="rId10"/>
    <p:sldId id="261" r:id="rId11"/>
    <p:sldId id="262" r:id="rId12"/>
    <p:sldId id="278" r:id="rId13"/>
    <p:sldId id="263" r:id="rId14"/>
    <p:sldId id="264" r:id="rId15"/>
    <p:sldId id="265" r:id="rId16"/>
    <p:sldId id="266" r:id="rId17"/>
    <p:sldId id="267" r:id="rId18"/>
    <p:sldId id="284" r:id="rId19"/>
    <p:sldId id="280" r:id="rId20"/>
    <p:sldId id="282" r:id="rId21"/>
    <p:sldId id="268" r:id="rId22"/>
    <p:sldId id="269" r:id="rId23"/>
    <p:sldId id="270" r:id="rId24"/>
    <p:sldId id="283" r:id="rId25"/>
    <p:sldId id="271" r:id="rId26"/>
    <p:sldId id="273" r:id="rId27"/>
    <p:sldId id="272" r:id="rId28"/>
    <p:sldId id="274" r:id="rId29"/>
    <p:sldId id="275" r:id="rId30"/>
    <p:sldId id="289" r:id="rId31"/>
    <p:sldId id="276" r:id="rId3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5297" autoAdjust="0"/>
  </p:normalViewPr>
  <p:slideViewPr>
    <p:cSldViewPr snapToGrid="0">
      <p:cViewPr varScale="1">
        <p:scale>
          <a:sx n="87" d="100"/>
          <a:sy n="87" d="100"/>
        </p:scale>
        <p:origin x="51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1f0afed2b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1f0afed2b3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1" name="Google Shape;291;g11f0afed2b3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6058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1a8f46263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11a8f46263_0_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4" name="Google Shape;154;g111a8f46263_0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1a8f46263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11a8f46263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g111a8f46263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1a8f46263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11a8f46263_0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" name="Google Shape;181;g111a8f46263_0_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11a8f4626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111a8f46263_0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3" name="Google Shape;193;g111a8f46263_0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01" name="Google Shape;20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1a8f4626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111a8f46263_0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54" name="Google Shape;154;g111a8f46263_0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1567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f0afed2b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1f0afed2b3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9" name="Google Shape;309;g11f0afed2b3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11858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1f0afed2b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1f0afed2b3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7" name="Google Shape;327;g11f0afed2b3_0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55226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2578669c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12578669c9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0" name="Google Shape;210;g112578669c9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11a8f46263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11a8f46263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97;g111a8f46263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2578669c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12578669c9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8" name="Google Shape;218;g112578669c9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d1cf201efd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7" name="Google Shape;227;gd1cf201ef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1f0afed2b3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35" name="Google Shape;335;g11f0afed2b3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892467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f2662f0a7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34" name="Google Shape;234;gf2662f0a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161bd838a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0" name="Google Shape;250;g11161bd838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1f8d4c7f6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1f8d4c7f61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3" name="Google Shape;243;g11f8d4c7f61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12578669c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12578669c9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" name="Google Shape;259;g112578669c9_0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67" name="Google Shape;267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12578669c9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12578669c9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5" name="Google Shape;275;g112578669c9_0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11a8f46263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11a8f46263_0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" name="Google Shape;110;g111a8f46263_0_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080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8" name="Google Shape;11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1f8d4c7f6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5" name="Google Shape;125;g11f8d4c7f6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1f0afed2b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1f0afed2b3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3" name="Google Shape;283;g11f0afed2b3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4196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1f0afed2b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1f0afed2b3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3" name="Google Shape;283;g11f0afed2b3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04117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2" name="Google Shape;1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1a8f46263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11a8f46263_0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0" name="Google Shape;140;g111a8f46263_0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nsolas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Clr>
                <a:schemeClr val="dk1"/>
              </a:buClr>
              <a:buSzPts val="1200"/>
              <a:buFont typeface="Arial"/>
              <a:buNone/>
              <a:defRPr/>
            </a:lvl1pPr>
            <a:lvl2pPr lvl="1" rtl="0">
              <a:buClr>
                <a:schemeClr val="dk1"/>
              </a:buClr>
              <a:buSzPts val="1200"/>
              <a:buFont typeface="Arial"/>
              <a:buNone/>
              <a:defRPr/>
            </a:lvl2pPr>
            <a:lvl3pPr lvl="2" rtl="0">
              <a:buClr>
                <a:schemeClr val="dk1"/>
              </a:buClr>
              <a:buSzPts val="1200"/>
              <a:buFont typeface="Arial"/>
              <a:buNone/>
              <a:defRPr/>
            </a:lvl3pPr>
            <a:lvl4pPr lvl="3" rtl="0">
              <a:buClr>
                <a:schemeClr val="dk1"/>
              </a:buClr>
              <a:buSzPts val="1200"/>
              <a:buFont typeface="Arial"/>
              <a:buNone/>
              <a:defRPr/>
            </a:lvl4pPr>
            <a:lvl5pPr lvl="4" rtl="0">
              <a:buClr>
                <a:schemeClr val="dk1"/>
              </a:buClr>
              <a:buSzPts val="1200"/>
              <a:buFont typeface="Arial"/>
              <a:buNone/>
              <a:defRPr/>
            </a:lvl5pPr>
            <a:lvl6pPr lvl="5" rtl="0">
              <a:buClr>
                <a:schemeClr val="dk1"/>
              </a:buClr>
              <a:buSzPts val="1200"/>
              <a:buFont typeface="Arial"/>
              <a:buNone/>
              <a:defRPr/>
            </a:lvl6pPr>
            <a:lvl7pPr lvl="6" rtl="0">
              <a:buClr>
                <a:schemeClr val="dk1"/>
              </a:buClr>
              <a:buSzPts val="1200"/>
              <a:buFont typeface="Arial"/>
              <a:buNone/>
              <a:defRPr/>
            </a:lvl7pPr>
            <a:lvl8pPr lvl="7" rtl="0">
              <a:buClr>
                <a:schemeClr val="dk1"/>
              </a:buClr>
              <a:buSzPts val="1200"/>
              <a:buFont typeface="Arial"/>
              <a:buNone/>
              <a:defRPr/>
            </a:lvl8pPr>
            <a:lvl9pPr lvl="8" rtl="0">
              <a:buClr>
                <a:schemeClr val="dk1"/>
              </a:buClr>
              <a:buSzPts val="12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fiBAG | </a:t>
            </a:r>
            <a:fld id="{00000000-1234-1234-1234-123412341234}" type="slidenum">
              <a:rPr lang="en-US"/>
              <a:t>‹#›</a:t>
            </a:fld>
            <a:endParaRPr dirty="0"/>
          </a:p>
        </p:txBody>
      </p:sp>
      <p:pic>
        <p:nvPicPr>
          <p:cNvPr id="22" name="Google Shape;2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095275" cy="10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6725" y="0"/>
            <a:ext cx="1095275" cy="10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438450" y="42720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438450" y="42720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438450" y="42720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Clr>
                <a:schemeClr val="dk1"/>
              </a:buClr>
              <a:buSzPts val="1200"/>
              <a:buFont typeface="Arial"/>
              <a:buNone/>
              <a:defRPr/>
            </a:lvl1pPr>
            <a:lvl2pPr lvl="1" rtl="0">
              <a:buClr>
                <a:schemeClr val="dk1"/>
              </a:buClr>
              <a:buSzPts val="1200"/>
              <a:buFont typeface="Arial"/>
              <a:buNone/>
              <a:defRPr/>
            </a:lvl2pPr>
            <a:lvl3pPr lvl="2" rtl="0">
              <a:buClr>
                <a:schemeClr val="dk1"/>
              </a:buClr>
              <a:buSzPts val="1200"/>
              <a:buFont typeface="Arial"/>
              <a:buNone/>
              <a:defRPr/>
            </a:lvl3pPr>
            <a:lvl4pPr lvl="3" rtl="0">
              <a:buClr>
                <a:schemeClr val="dk1"/>
              </a:buClr>
              <a:buSzPts val="1200"/>
              <a:buFont typeface="Arial"/>
              <a:buNone/>
              <a:defRPr/>
            </a:lvl4pPr>
            <a:lvl5pPr lvl="4" rtl="0">
              <a:buClr>
                <a:schemeClr val="dk1"/>
              </a:buClr>
              <a:buSzPts val="1200"/>
              <a:buFont typeface="Arial"/>
              <a:buNone/>
              <a:defRPr/>
            </a:lvl5pPr>
            <a:lvl6pPr lvl="5" rtl="0">
              <a:buClr>
                <a:schemeClr val="dk1"/>
              </a:buClr>
              <a:buSzPts val="1200"/>
              <a:buFont typeface="Arial"/>
              <a:buNone/>
              <a:defRPr/>
            </a:lvl6pPr>
            <a:lvl7pPr lvl="6" rtl="0">
              <a:buClr>
                <a:schemeClr val="dk1"/>
              </a:buClr>
              <a:buSzPts val="1200"/>
              <a:buFont typeface="Arial"/>
              <a:buNone/>
              <a:defRPr/>
            </a:lvl7pPr>
            <a:lvl8pPr lvl="7" rtl="0">
              <a:buClr>
                <a:schemeClr val="dk1"/>
              </a:buClr>
              <a:buSzPts val="1200"/>
              <a:buFont typeface="Arial"/>
              <a:buNone/>
              <a:defRPr/>
            </a:lvl8pPr>
            <a:lvl9pPr lvl="8" rtl="0">
              <a:buClr>
                <a:schemeClr val="dk1"/>
              </a:buClr>
              <a:buSzPts val="12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fiBAG | </a:t>
            </a: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nsolas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438450" y="42720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438450" y="42720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438450" y="42720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438450" y="42720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438450" y="42720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438450" y="42720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438450" y="42720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nsolas"/>
              <a:buNone/>
              <a:defRPr sz="44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fiBAG | </a:t>
            </a:r>
            <a:fld id="{00000000-1234-1234-1234-123412341234}" type="slidenum">
              <a:rPr lang="en-US" i="0" u="none" strike="noStrike" cap="none"/>
              <a:t>‹#›</a:t>
            </a:fld>
            <a:endParaRPr i="0" u="none" strike="noStrike" cap="none" dirty="0"/>
          </a:p>
        </p:txBody>
      </p:sp>
      <p:pic>
        <p:nvPicPr>
          <p:cNvPr id="13" name="Google Shape;13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096725" y="0"/>
            <a:ext cx="1095275" cy="10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0" y="0"/>
            <a:ext cx="1095275" cy="10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 txBox="1"/>
          <p:nvPr/>
        </p:nvSpPr>
        <p:spPr>
          <a:xfrm>
            <a:off x="838200" y="635636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ISBA 2022, June 29</a:t>
            </a:r>
            <a:endParaRPr sz="1200" b="1" dirty="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" name="Google Shape;16;p1"/>
          <p:cNvSpPr txBox="1"/>
          <p:nvPr/>
        </p:nvSpPr>
        <p:spPr>
          <a:xfrm>
            <a:off x="3126450" y="6338813"/>
            <a:ext cx="593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BayesRx Research Group, 2022 | Rupam Bhattacharyya</a:t>
            </a:r>
            <a:endParaRPr sz="1200" b="1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ayesrx.shinyapps.io/Functional_iBAG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upamb.com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www.datasciencesmachinelearning.com/2019/10/feature-selection-filter-method-wrapper.html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nsolas"/>
              <a:buNone/>
            </a:pPr>
            <a:r>
              <a:rPr lang="en-US" sz="3600" b="1" dirty="0"/>
              <a:t>Bayesian Strategies for Multi-study Integration using Biological Hierarchies</a:t>
            </a:r>
            <a:endParaRPr lang="en-US" sz="3600" dirty="0"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"/>
          </p:nvPr>
        </p:nvSpPr>
        <p:spPr>
          <a:xfrm>
            <a:off x="1013926" y="3510063"/>
            <a:ext cx="10164147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50"/>
              </a:buClr>
              <a:buSzPts val="1800"/>
              <a:buNone/>
            </a:pPr>
            <a:r>
              <a:rPr lang="en-US" sz="1800" b="1" dirty="0">
                <a:solidFill>
                  <a:srgbClr val="4A86E8"/>
                </a:solidFill>
              </a:rPr>
              <a:t>Bayesian Concepts and Models for Multi-omics and Multi-study Analyses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50"/>
              </a:buClr>
              <a:buSzPts val="1800"/>
              <a:buNone/>
            </a:pPr>
            <a:r>
              <a:rPr lang="en-US" sz="1800" b="1" dirty="0">
                <a:solidFill>
                  <a:srgbClr val="4A86E8"/>
                </a:solidFill>
              </a:rPr>
              <a:t>2022 ISBA World Meeting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50"/>
              </a:buClr>
              <a:buSzPts val="1800"/>
              <a:buNone/>
            </a:pPr>
            <a:endParaRPr sz="1800" b="1" dirty="0"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rgbClr val="00B050"/>
              </a:buClr>
              <a:buSzPts val="1800"/>
              <a:buNone/>
            </a:pPr>
            <a:r>
              <a:rPr lang="en-US" sz="1800" b="1" dirty="0">
                <a:solidFill>
                  <a:srgbClr val="00B050"/>
                </a:solidFill>
              </a:rPr>
              <a:t>Rupam Bhattacharyya</a:t>
            </a: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rgbClr val="00B050"/>
              </a:buClr>
              <a:buSzPts val="1800"/>
              <a:buNone/>
            </a:pPr>
            <a:r>
              <a:rPr lang="en-US" sz="1800" b="1" dirty="0">
                <a:solidFill>
                  <a:srgbClr val="00B050"/>
                </a:solidFill>
              </a:rPr>
              <a:t>June 29, 2022</a:t>
            </a:r>
            <a:endParaRPr sz="1800" b="1" dirty="0">
              <a:solidFill>
                <a:srgbClr val="0000FF"/>
              </a:solidFill>
            </a:endParaRPr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fiBAG | </a:t>
            </a:r>
            <a:fld id="{00000000-1234-1234-1234-123412341234}" type="slidenum">
              <a:rPr lang="en-US"/>
              <a:t>1</a:t>
            </a:fld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nsolas"/>
              <a:buNone/>
            </a:pPr>
            <a:r>
              <a:rPr lang="en-US" b="1" dirty="0"/>
              <a:t>Modeling Idea</a:t>
            </a:r>
            <a:endParaRPr dirty="0"/>
          </a:p>
        </p:txBody>
      </p:sp>
      <p:sp>
        <p:nvSpPr>
          <p:cNvPr id="135" name="Google Shape;13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</a:pPr>
            <a:r>
              <a:rPr lang="en-US" sz="3600" dirty="0"/>
              <a:t>Multilevel modeling approach.</a:t>
            </a:r>
            <a:endParaRPr sz="36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 sz="3600" dirty="0"/>
          </a:p>
          <a:p>
            <a:pPr marL="3429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nsolas"/>
              <a:buAutoNum type="arabicPeriod"/>
            </a:pPr>
            <a:r>
              <a:rPr lang="en-US" sz="3600" b="1" dirty="0"/>
              <a:t>Mechanistic models</a:t>
            </a:r>
            <a:r>
              <a:rPr lang="en-US" sz="3600" dirty="0"/>
              <a:t> that learn about ‘importance’ of genes/proteins.</a:t>
            </a:r>
            <a:endParaRPr sz="3600" dirty="0"/>
          </a:p>
          <a:p>
            <a:pPr marL="3429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nsolas"/>
              <a:buAutoNum type="arabicPeriod"/>
            </a:pPr>
            <a:r>
              <a:rPr lang="en-US" sz="3600" dirty="0"/>
              <a:t>An </a:t>
            </a:r>
            <a:r>
              <a:rPr lang="en-US" sz="3600" b="1" dirty="0"/>
              <a:t>outcome model</a:t>
            </a:r>
            <a:r>
              <a:rPr lang="en-US" sz="3600" dirty="0"/>
              <a:t> that incorporates such knowledge to improve selection.</a:t>
            </a:r>
            <a:endParaRPr sz="3600" dirty="0"/>
          </a:p>
        </p:txBody>
      </p:sp>
      <p:sp>
        <p:nvSpPr>
          <p:cNvPr id="136" name="Google Shape;13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fiBAG | </a:t>
            </a:r>
            <a:fld id="{00000000-1234-1234-1234-123412341234}" type="slidenum">
              <a:rPr lang="en-US"/>
              <a:t>10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Mechanistic Models</a:t>
            </a:r>
            <a:endParaRPr dirty="0"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b="1" dirty="0"/>
              <a:t>Notations:</a:t>
            </a:r>
            <a:r>
              <a:rPr lang="en-US" dirty="0"/>
              <a:t> C - copy number alteration, M - DNA methylation, G - mRNA expression, P - proteomics.</a:t>
            </a:r>
            <a:endParaRPr dirty="0"/>
          </a:p>
        </p:txBody>
      </p:sp>
      <p:sp>
        <p:nvSpPr>
          <p:cNvPr id="144" name="Google Shape;14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fiBAG | </a:t>
            </a:r>
            <a:fld id="{00000000-1234-1234-1234-123412341234}" type="slidenum">
              <a:rPr lang="en-US"/>
              <a:t>11</a:t>
            </a:fld>
            <a:endParaRPr dirty="0"/>
          </a:p>
        </p:txBody>
      </p:sp>
      <p:pic>
        <p:nvPicPr>
          <p:cNvPr id="145" name="Google Shape;145;p19" descr="\mathbf{G}_{j_g} = f_{j_g1}([\mathbf{C}_{j_g} | \mathbf{M}_{j_g}]) + \mathbf{e}_{j_g1}" title="MathEquation,#fffff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7650" y="3111500"/>
            <a:ext cx="5644444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/>
        </p:nvSpPr>
        <p:spPr>
          <a:xfrm>
            <a:off x="508976" y="3143850"/>
            <a:ext cx="4128600" cy="5703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4A86E8"/>
                </a:solidFill>
                <a:latin typeface="Verdana"/>
                <a:ea typeface="Verdana"/>
                <a:cs typeface="Verdana"/>
                <a:sym typeface="Verdana"/>
              </a:rPr>
              <a:t>Driver Gene</a:t>
            </a:r>
            <a:endParaRPr sz="2400" b="1" dirty="0">
              <a:solidFill>
                <a:srgbClr val="4A86E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47" name="Google Shape;147;p19" descr="\mathbf{P}_{j_p} = f_{j_p2}([\mathbf{C}_{j_p} | \mathbf{M}_{j_p}]) + \mathbf{e}_{j_p2}" title="MathEquation,#fffff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0337" y="4080400"/>
            <a:ext cx="583908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9" descr="\mathbf{P}_{j_p} = f_{j_p3}([\mathbf{G}_{j_p} | \mathbf{C}_{j_p} | \mathbf{M}_{j_p}]) + \mathbf{e}_{j_p3}" title="MathEquation,#fffff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3213" y="5049300"/>
            <a:ext cx="6773334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9"/>
          <p:cNvSpPr txBox="1"/>
          <p:nvPr/>
        </p:nvSpPr>
        <p:spPr>
          <a:xfrm>
            <a:off x="508976" y="4112750"/>
            <a:ext cx="4128600" cy="5703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4A86E8"/>
                </a:solidFill>
                <a:latin typeface="Verdana"/>
                <a:ea typeface="Verdana"/>
                <a:cs typeface="Verdana"/>
                <a:sym typeface="Verdana"/>
              </a:rPr>
              <a:t>Driver Protein</a:t>
            </a:r>
            <a:endParaRPr sz="2400" b="1" dirty="0">
              <a:solidFill>
                <a:srgbClr val="4A86E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0" name="Google Shape;150;p19"/>
          <p:cNvSpPr txBox="1"/>
          <p:nvPr/>
        </p:nvSpPr>
        <p:spPr>
          <a:xfrm>
            <a:off x="508976" y="5081650"/>
            <a:ext cx="4128600" cy="5703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4A86E8"/>
                </a:solidFill>
                <a:latin typeface="Verdana"/>
                <a:ea typeface="Verdana"/>
                <a:cs typeface="Verdana"/>
                <a:sym typeface="Verdana"/>
              </a:rPr>
              <a:t>Cascading Protein</a:t>
            </a:r>
            <a:endParaRPr sz="2400" b="1" dirty="0">
              <a:solidFill>
                <a:srgbClr val="4A86E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Mechanistic Models</a:t>
            </a:r>
            <a:endParaRPr dirty="0"/>
          </a:p>
        </p:txBody>
      </p:sp>
      <p:sp>
        <p:nvSpPr>
          <p:cNvPr id="294" name="Google Shape;294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2578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1 model for each gene, 2 for each protein.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Separate utility of each model?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Computationally simple - can be parallelized.</a:t>
            </a:r>
            <a:endParaRPr sz="18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 b="1" dirty="0"/>
              <a:t>What f’s should we choose?</a:t>
            </a:r>
            <a:endParaRPr sz="1800" b="1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Linear models would be simplest.</a:t>
            </a:r>
            <a:endParaRPr sz="1800" dirty="0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Prior literature available.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Cellular activities, however, aren’t necessarily based on linear associations.</a:t>
            </a:r>
            <a:endParaRPr sz="1800" dirty="0"/>
          </a:p>
        </p:txBody>
      </p:sp>
      <p:sp>
        <p:nvSpPr>
          <p:cNvPr id="295" name="Google Shape;295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fiBAG | </a:t>
            </a:r>
            <a:fld id="{00000000-1234-1234-1234-123412341234}" type="slidenum">
              <a:rPr lang="en-US"/>
              <a:t>12</a:t>
            </a:fld>
            <a:endParaRPr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11E504D-5F49-4F54-9D87-245C7481C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71600"/>
            <a:ext cx="5629275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46;p19">
            <a:extLst>
              <a:ext uri="{FF2B5EF4-FFF2-40B4-BE49-F238E27FC236}">
                <a16:creationId xmlns:a16="http://schemas.microsoft.com/office/drawing/2014/main" id="{D90F8B99-0554-4B4C-8EED-78756DEACE95}"/>
              </a:ext>
            </a:extLst>
          </p:cNvPr>
          <p:cNvSpPr txBox="1"/>
          <p:nvPr/>
        </p:nvSpPr>
        <p:spPr>
          <a:xfrm>
            <a:off x="6096000" y="5486627"/>
            <a:ext cx="5629275" cy="570300"/>
          </a:xfrm>
          <a:prstGeom prst="rect">
            <a:avLst/>
          </a:prstGeom>
          <a:noFill/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spcBef>
                <a:spcPts val="1000"/>
              </a:spcBef>
            </a:pPr>
            <a:r>
              <a:rPr lang="en-US" sz="1200" b="1" dirty="0">
                <a:solidFill>
                  <a:srgbClr val="0070C0"/>
                </a:solidFill>
                <a:latin typeface="Verdana"/>
                <a:ea typeface="Verdana"/>
                <a:cs typeface="Verdana"/>
                <a:sym typeface="Verdana"/>
              </a:rPr>
              <a:t>Lim et al. 2017, PLOS One</a:t>
            </a:r>
          </a:p>
        </p:txBody>
      </p:sp>
    </p:spTree>
    <p:extLst>
      <p:ext uri="{BB962C8B-B14F-4D97-AF65-F5344CB8AC3E}">
        <p14:creationId xmlns:p14="http://schemas.microsoft.com/office/powerpoint/2010/main" val="11399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Mechanistic Models</a:t>
            </a:r>
            <a:endParaRPr dirty="0"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We use Gaussian processes (GPs).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Global model metric for now.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Use Bayes factors to quantify evidence.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Can use additive GPs to deconvolve the components.</a:t>
            </a:r>
          </a:p>
        </p:txBody>
      </p:sp>
      <p:sp>
        <p:nvSpPr>
          <p:cNvPr id="158" name="Google Shape;158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fiBAG | </a:t>
            </a:r>
            <a:fld id="{00000000-1234-1234-1234-123412341234}" type="slidenum">
              <a:rPr lang="en-US"/>
              <a:t>13</a:t>
            </a:fld>
            <a:endParaRPr dirty="0"/>
          </a:p>
        </p:txBody>
      </p:sp>
      <p:pic>
        <p:nvPicPr>
          <p:cNvPr id="12" name="Google Shape;145;p19" descr="\mathbf{G}_{j_g} = f_{j_g1}([\mathbf{C}_{j_g} | \mathbf{M}_{j_g}]) + \mathbf{e}_{j_g1}" title="MathEquation,#ffffff">
            <a:extLst>
              <a:ext uri="{FF2B5EF4-FFF2-40B4-BE49-F238E27FC236}">
                <a16:creationId xmlns:a16="http://schemas.microsoft.com/office/drawing/2014/main" id="{6E1084A5-110D-41CB-A434-A897CC51056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8100" y="3524250"/>
            <a:ext cx="4755797" cy="53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01A657B3-3D61-4187-B272-A6E553326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5524" y="4196350"/>
            <a:ext cx="5380952" cy="61904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DE6CA50-2FAA-46AE-AD27-32A790A76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030" y="4994923"/>
            <a:ext cx="6357935" cy="955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Outcome Model</a:t>
            </a:r>
            <a:endParaRPr dirty="0"/>
          </a:p>
        </p:txBody>
      </p:sp>
      <p:sp>
        <p:nvSpPr>
          <p:cNvPr id="168" name="Google Shape;168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9" name="Google Shape;16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fiBAG | </a:t>
            </a:r>
            <a:fld id="{00000000-1234-1234-1234-123412341234}" type="slidenum">
              <a:rPr lang="en-US"/>
              <a:t>14</a:t>
            </a:fld>
            <a:endParaRPr dirty="0"/>
          </a:p>
        </p:txBody>
      </p:sp>
      <p:pic>
        <p:nvPicPr>
          <p:cNvPr id="170" name="Google Shape;170;p21" descr="Y_{i} = \beta_{0} + \mathbf{G}_{i}^{T}\boldsymbol\beta_{G} + \mathbf{P}_{i}^{T}\boldsymbol\beta_{P} + \epsilon_{i}, \forall i \in \{1,...,n\}" title="MathEquation,#fffff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7813" y="1825625"/>
            <a:ext cx="9236364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1"/>
          <p:cNvSpPr/>
          <p:nvPr/>
        </p:nvSpPr>
        <p:spPr>
          <a:xfrm>
            <a:off x="4353050" y="2595425"/>
            <a:ext cx="361800" cy="3651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2" name="Google Shape;172;p21"/>
          <p:cNvSpPr/>
          <p:nvPr/>
        </p:nvSpPr>
        <p:spPr>
          <a:xfrm>
            <a:off x="6062225" y="2595425"/>
            <a:ext cx="361800" cy="3651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3" name="Google Shape;173;p21"/>
          <p:cNvSpPr txBox="1"/>
          <p:nvPr/>
        </p:nvSpPr>
        <p:spPr>
          <a:xfrm>
            <a:off x="3327550" y="3171525"/>
            <a:ext cx="4128600" cy="6351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4A86E8"/>
                </a:solidFill>
                <a:latin typeface="Verdana"/>
                <a:ea typeface="Verdana"/>
                <a:cs typeface="Verdana"/>
                <a:sym typeface="Verdana"/>
              </a:rPr>
              <a:t>Evidences go into the priors for these parameters</a:t>
            </a:r>
            <a:endParaRPr sz="1500" b="1" dirty="0">
              <a:solidFill>
                <a:srgbClr val="4A86E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74" name="Google Shape;174;p21" descr="(\beta_{0}, \boldsymbol\beta_{B}^{T}, \boldsymbol\beta_{G}^{T}, \boldsymbol\beta_{P}^{T})^{T} = \boldsymbol\beta | \boldsymbol\gamma, \sigma \sim \textrm{Normal}( \mathbf{0}, \mathbf{D}_{\boldsymbol\gamma, \sigma})" title="MathEquation,#fffff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0288" y="4340938"/>
            <a:ext cx="9071428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1" descr="\mathbf{D}_{\boldsymbol\gamma, \sigma} = \sigma^{2}\mathbf{A}_{\boldsymbol\gamma}, \mathbf{A}_{\boldsymbol\gamma} = \textrm{diag}\{v_{1}, \gamma_{1}v_{1} + (1 - \gamma_{1})v_{0}, \ldots, \gamma_{q_{g} + q_{p}}v_{1} + (1 - \gamma_{q_{g} + q_{p}})v_{0}\}" title="MathEquation,#fffff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3125" y="5287325"/>
            <a:ext cx="1016000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1"/>
          <p:cNvSpPr/>
          <p:nvPr/>
        </p:nvSpPr>
        <p:spPr>
          <a:xfrm>
            <a:off x="1416725" y="4187525"/>
            <a:ext cx="1780200" cy="92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77" name="Google Shape;17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54905" y="4194487"/>
            <a:ext cx="1142020" cy="92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Outcome Model</a:t>
            </a:r>
            <a:endParaRPr dirty="0"/>
          </a:p>
        </p:txBody>
      </p:sp>
      <p:sp>
        <p:nvSpPr>
          <p:cNvPr id="184" name="Google Shape;184;p22"/>
          <p:cNvSpPr txBox="1">
            <a:spLocks noGrp="1"/>
          </p:cNvSpPr>
          <p:nvPr>
            <p:ph type="body" idx="1"/>
          </p:nvPr>
        </p:nvSpPr>
        <p:spPr>
          <a:xfrm>
            <a:off x="838200" y="4583925"/>
            <a:ext cx="10515600" cy="159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 b="1" dirty="0"/>
              <a:t>Advantages:</a:t>
            </a:r>
            <a:endParaRPr sz="1800" b="1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Allows the user to incorporate any form of evidence.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Only requires some summary statistics.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Can control the impact of evidence.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Can combine multiple evidences.</a:t>
            </a:r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fiBAG | </a:t>
            </a:r>
            <a:fld id="{00000000-1234-1234-1234-123412341234}" type="slidenum">
              <a:rPr lang="en-US"/>
              <a:t>15</a:t>
            </a:fld>
            <a:endParaRPr dirty="0"/>
          </a:p>
        </p:txBody>
      </p:sp>
      <p:pic>
        <p:nvPicPr>
          <p:cNvPr id="186" name="Google Shape;186;p22" descr="\gamma_{j}|\omega_{j} \sim \textrm{Bernoulli}(\omega_{j})" title="MathEquation,#fffff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8213" y="1825625"/>
            <a:ext cx="4495576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2" descr="\omega_{j} \sim \textrm{Beta}\Big( \mathcal{F}(\mathcal{E}_j), \frac{1}{\mathcal{F}(\mathcal{E}_j)} \Big)" title="MathEquation,#fffff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7914" y="2660975"/>
            <a:ext cx="3976176" cy="78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2"/>
          <p:cNvSpPr/>
          <p:nvPr/>
        </p:nvSpPr>
        <p:spPr>
          <a:xfrm>
            <a:off x="6072000" y="3488264"/>
            <a:ext cx="361800" cy="3651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22"/>
          <p:cNvSpPr txBox="1"/>
          <p:nvPr/>
        </p:nvSpPr>
        <p:spPr>
          <a:xfrm>
            <a:off x="4188600" y="3948825"/>
            <a:ext cx="4128600" cy="6351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4A86E8"/>
                </a:solidFill>
                <a:latin typeface="Verdana"/>
                <a:ea typeface="Verdana"/>
                <a:cs typeface="Verdana"/>
                <a:sym typeface="Verdana"/>
              </a:rPr>
              <a:t>Comes from the Bayes factors</a:t>
            </a:r>
            <a:endParaRPr sz="1500" b="1" dirty="0">
              <a:solidFill>
                <a:srgbClr val="4A86E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" name="Google Shape;189;p22">
            <a:extLst>
              <a:ext uri="{FF2B5EF4-FFF2-40B4-BE49-F238E27FC236}">
                <a16:creationId xmlns:a16="http://schemas.microsoft.com/office/drawing/2014/main" id="{F933741C-A502-477B-BACA-D1755E4BB6BF}"/>
              </a:ext>
            </a:extLst>
          </p:cNvPr>
          <p:cNvSpPr txBox="1"/>
          <p:nvPr/>
        </p:nvSpPr>
        <p:spPr>
          <a:xfrm>
            <a:off x="3587302" y="1638975"/>
            <a:ext cx="4969396" cy="1802325"/>
          </a:xfrm>
          <a:prstGeom prst="rect">
            <a:avLst/>
          </a:prstGeom>
          <a:noFill/>
          <a:ln w="381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500" b="1" dirty="0">
              <a:solidFill>
                <a:srgbClr val="00B05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2800" y="1371600"/>
            <a:ext cx="54864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nsolas"/>
              <a:buNone/>
            </a:pPr>
            <a:r>
              <a:rPr lang="en-US" dirty="0"/>
              <a:t>Calibration Map</a:t>
            </a:r>
            <a:endParaRPr dirty="0"/>
          </a:p>
        </p:txBody>
      </p:sp>
      <p:sp>
        <p:nvSpPr>
          <p:cNvPr id="197" name="Google Shape;19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fiBAG | </a:t>
            </a:r>
            <a:fld id="{00000000-1234-1234-1234-123412341234}" type="slidenum">
              <a:rPr lang="en-US"/>
              <a:t>16</a:t>
            </a:fld>
            <a:endParaRPr dirty="0"/>
          </a:p>
        </p:txBody>
      </p:sp>
      <p:sp>
        <p:nvSpPr>
          <p:cNvPr id="198" name="Google Shape;198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nsolas"/>
              <a:buNone/>
            </a:pPr>
            <a:r>
              <a:rPr lang="en-US" b="1" dirty="0"/>
              <a:t>Computation</a:t>
            </a:r>
            <a:endParaRPr dirty="0"/>
          </a:p>
        </p:txBody>
      </p:sp>
      <p:sp>
        <p:nvSpPr>
          <p:cNvPr id="204" name="Google Shape;204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264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1800" b="1" dirty="0"/>
              <a:t>Outcome type:</a:t>
            </a:r>
            <a:endParaRPr sz="1800" b="1"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Continuous/survival/…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1800" b="1" dirty="0"/>
              <a:t>Computation:</a:t>
            </a:r>
          </a:p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1800" b="1"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Full MCMC.</a:t>
            </a:r>
            <a:endParaRPr sz="1800" dirty="0"/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Easy to implement (rjags works fine).</a:t>
            </a:r>
            <a:endParaRPr sz="1800" dirty="0"/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Exponentially slower with larger panel.</a:t>
            </a:r>
            <a:endParaRPr sz="1800" dirty="0"/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RCPP doesn’t help too much.</a:t>
            </a:r>
            <a:endParaRPr sz="1800" dirty="0"/>
          </a:p>
        </p:txBody>
      </p:sp>
      <p:sp>
        <p:nvSpPr>
          <p:cNvPr id="205" name="Google Shape;205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fiBAG | </a:t>
            </a:r>
            <a:fld id="{00000000-1234-1234-1234-123412341234}" type="slidenum">
              <a:rPr lang="en-US"/>
              <a:t>17</a:t>
            </a:fld>
            <a:endParaRPr dirty="0"/>
          </a:p>
        </p:txBody>
      </p:sp>
      <p:sp>
        <p:nvSpPr>
          <p:cNvPr id="206" name="Google Shape;206;p24"/>
          <p:cNvSpPr txBox="1">
            <a:spLocks noGrp="1"/>
          </p:cNvSpPr>
          <p:nvPr>
            <p:ph type="body" idx="1"/>
          </p:nvPr>
        </p:nvSpPr>
        <p:spPr>
          <a:xfrm>
            <a:off x="6275674" y="1847925"/>
            <a:ext cx="5264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Selection-only MCMC.</a:t>
            </a:r>
            <a:endParaRPr sz="1800" dirty="0"/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Integrate everything else out other than the selection indicators.</a:t>
            </a:r>
            <a:endParaRPr sz="1800" dirty="0"/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Closed form posterior is gettable easily.</a:t>
            </a:r>
            <a:endParaRPr sz="1800" dirty="0"/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Way faster even if written in R.</a:t>
            </a:r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endParaRPr lang="en-US" sz="1800" dirty="0"/>
          </a:p>
          <a:p>
            <a:pPr marL="102870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E-M based Bayesian variable selection (EMVS).</a:t>
            </a:r>
            <a:endParaRPr sz="1800" dirty="0"/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Based on </a:t>
            </a:r>
            <a:r>
              <a:rPr lang="en-US" sz="1800" b="1" dirty="0">
                <a:solidFill>
                  <a:srgbClr val="4A86E8"/>
                </a:solidFill>
              </a:rPr>
              <a:t>Rockova and George 2014, JASA</a:t>
            </a:r>
            <a:r>
              <a:rPr lang="en-US" sz="1800" dirty="0"/>
              <a:t>.</a:t>
            </a:r>
            <a:endParaRPr sz="1800" dirty="0"/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Easy to derive for all our cases.</a:t>
            </a:r>
            <a:endParaRPr sz="1800" dirty="0"/>
          </a:p>
          <a:p>
            <a:pPr marL="137160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Fastest option with caveats.</a:t>
            </a:r>
            <a:endParaRPr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nsolas"/>
              <a:buNone/>
            </a:pPr>
            <a:r>
              <a:rPr lang="en-US" dirty="0"/>
              <a:t>Model Fitting</a:t>
            </a:r>
            <a:endParaRPr dirty="0"/>
          </a:p>
        </p:txBody>
      </p:sp>
      <p:sp>
        <p:nvSpPr>
          <p:cNvPr id="158" name="Google Shape;15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fiBAG | </a:t>
            </a:r>
            <a:fld id="{00000000-1234-1234-1234-123412341234}" type="slidenum">
              <a:rPr lang="en-US"/>
              <a:t>18</a:t>
            </a:fld>
            <a:endParaRPr dirty="0"/>
          </a:p>
        </p:txBody>
      </p:sp>
      <p:sp>
        <p:nvSpPr>
          <p:cNvPr id="159" name="Google Shape;159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18;p16">
            <a:extLst>
              <a:ext uri="{FF2B5EF4-FFF2-40B4-BE49-F238E27FC236}">
                <a16:creationId xmlns:a16="http://schemas.microsoft.com/office/drawing/2014/main" id="{F943740B-F5CC-B5A1-09B3-9A39D44A69A0}"/>
              </a:ext>
            </a:extLst>
          </p:cNvPr>
          <p:cNvSpPr txBox="1"/>
          <p:nvPr/>
        </p:nvSpPr>
        <p:spPr>
          <a:xfrm>
            <a:off x="4107935" y="2149374"/>
            <a:ext cx="4128600" cy="5703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4A86E8"/>
                </a:solidFill>
                <a:latin typeface="Verdana"/>
                <a:ea typeface="Verdana"/>
                <a:cs typeface="Verdana"/>
                <a:sym typeface="Verdana"/>
              </a:rPr>
              <a:t>Full MCMC</a:t>
            </a:r>
            <a:endParaRPr sz="2400" b="1" dirty="0">
              <a:solidFill>
                <a:srgbClr val="4A86E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" name="Google Shape;118;p16">
            <a:extLst>
              <a:ext uri="{FF2B5EF4-FFF2-40B4-BE49-F238E27FC236}">
                <a16:creationId xmlns:a16="http://schemas.microsoft.com/office/drawing/2014/main" id="{6AF7136D-196F-3592-FE29-8FEF16170D49}"/>
              </a:ext>
            </a:extLst>
          </p:cNvPr>
          <p:cNvSpPr txBox="1"/>
          <p:nvPr/>
        </p:nvSpPr>
        <p:spPr>
          <a:xfrm>
            <a:off x="4107935" y="3657888"/>
            <a:ext cx="4128600" cy="5703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4A86E8"/>
                </a:solidFill>
                <a:latin typeface="Verdana"/>
                <a:ea typeface="Verdana"/>
                <a:cs typeface="Verdana"/>
                <a:sym typeface="Verdana"/>
              </a:rPr>
              <a:t>Selection-only MCMC</a:t>
            </a:r>
            <a:endParaRPr sz="2400" b="1" dirty="0">
              <a:solidFill>
                <a:srgbClr val="4A86E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" name="Google Shape;118;p16">
            <a:extLst>
              <a:ext uri="{FF2B5EF4-FFF2-40B4-BE49-F238E27FC236}">
                <a16:creationId xmlns:a16="http://schemas.microsoft.com/office/drawing/2014/main" id="{BEB16DEE-0A1B-112A-A16E-7C009789D65B}"/>
              </a:ext>
            </a:extLst>
          </p:cNvPr>
          <p:cNvSpPr txBox="1"/>
          <p:nvPr/>
        </p:nvSpPr>
        <p:spPr>
          <a:xfrm>
            <a:off x="4107935" y="5166403"/>
            <a:ext cx="4128600" cy="5703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4A86E8"/>
                </a:solidFill>
                <a:latin typeface="Verdana"/>
                <a:ea typeface="Verdana"/>
                <a:cs typeface="Verdana"/>
                <a:sym typeface="Verdana"/>
              </a:rPr>
              <a:t>E-M based BVS</a:t>
            </a:r>
            <a:endParaRPr sz="2400" b="1" dirty="0">
              <a:solidFill>
                <a:srgbClr val="4A86E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3C64CF9-2944-F6A2-5FC5-C7DC68A98127}"/>
              </a:ext>
            </a:extLst>
          </p:cNvPr>
          <p:cNvCxnSpPr>
            <a:cxnSpLocks/>
          </p:cNvCxnSpPr>
          <p:nvPr/>
        </p:nvCxnSpPr>
        <p:spPr>
          <a:xfrm rot="10800000">
            <a:off x="3889169" y="2149374"/>
            <a:ext cx="0" cy="358732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5B5BBC5-1BE7-5E22-CC6D-705065E2BF91}"/>
              </a:ext>
            </a:extLst>
          </p:cNvPr>
          <p:cNvCxnSpPr>
            <a:cxnSpLocks/>
          </p:cNvCxnSpPr>
          <p:nvPr/>
        </p:nvCxnSpPr>
        <p:spPr>
          <a:xfrm>
            <a:off x="8419676" y="2149374"/>
            <a:ext cx="0" cy="358732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118;p16">
            <a:extLst>
              <a:ext uri="{FF2B5EF4-FFF2-40B4-BE49-F238E27FC236}">
                <a16:creationId xmlns:a16="http://schemas.microsoft.com/office/drawing/2014/main" id="{AF34DAD5-9666-2712-7EAB-D92CB44D451B}"/>
              </a:ext>
            </a:extLst>
          </p:cNvPr>
          <p:cNvSpPr txBox="1"/>
          <p:nvPr/>
        </p:nvSpPr>
        <p:spPr>
          <a:xfrm rot="16200000">
            <a:off x="1289521" y="3659574"/>
            <a:ext cx="4128600" cy="566928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4A86E8"/>
                </a:solidFill>
                <a:latin typeface="Verdana"/>
                <a:ea typeface="Verdana"/>
                <a:cs typeface="Verdana"/>
                <a:sym typeface="Verdana"/>
              </a:rPr>
              <a:t>Exact Posterior</a:t>
            </a:r>
            <a:endParaRPr sz="2400" b="1" dirty="0">
              <a:solidFill>
                <a:srgbClr val="4A86E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" name="Google Shape;118;p16">
            <a:extLst>
              <a:ext uri="{FF2B5EF4-FFF2-40B4-BE49-F238E27FC236}">
                <a16:creationId xmlns:a16="http://schemas.microsoft.com/office/drawing/2014/main" id="{2AE5253F-086F-63D6-0547-3D53FF9C8ECD}"/>
              </a:ext>
            </a:extLst>
          </p:cNvPr>
          <p:cNvSpPr txBox="1"/>
          <p:nvPr/>
        </p:nvSpPr>
        <p:spPr>
          <a:xfrm rot="16200000">
            <a:off x="6844774" y="3659573"/>
            <a:ext cx="4128600" cy="566928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4A86E8"/>
                </a:solidFill>
                <a:latin typeface="Verdana"/>
                <a:ea typeface="Verdana"/>
                <a:cs typeface="Verdana"/>
                <a:sym typeface="Verdana"/>
              </a:rPr>
              <a:t>Faster Computation</a:t>
            </a:r>
            <a:endParaRPr sz="2400" b="1" dirty="0">
              <a:solidFill>
                <a:srgbClr val="4A86E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111C5B-1FEA-8F0A-4877-E9C24B676D59}"/>
              </a:ext>
            </a:extLst>
          </p:cNvPr>
          <p:cNvSpPr/>
          <p:nvPr/>
        </p:nvSpPr>
        <p:spPr>
          <a:xfrm>
            <a:off x="2832265" y="1457779"/>
            <a:ext cx="6527470" cy="489857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217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Full Model</a:t>
            </a:r>
            <a:endParaRPr dirty="0"/>
          </a:p>
        </p:txBody>
      </p:sp>
      <p:sp>
        <p:nvSpPr>
          <p:cNvPr id="312" name="Google Shape;312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3" name="Google Shape;313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fiBAG | </a:t>
            </a:r>
            <a:fld id="{00000000-1234-1234-1234-123412341234}" type="slidenum">
              <a:rPr lang="en-US"/>
              <a:t>19</a:t>
            </a:fld>
            <a:endParaRPr dirty="0"/>
          </a:p>
        </p:txBody>
      </p:sp>
      <p:pic>
        <p:nvPicPr>
          <p:cNvPr id="314" name="Google Shape;31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0525" y="1526025"/>
            <a:ext cx="6370949" cy="5331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1088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Team</a:t>
            </a:r>
            <a:endParaRPr dirty="0"/>
          </a:p>
        </p:txBody>
      </p:sp>
      <p:sp>
        <p:nvSpPr>
          <p:cNvPr id="100" name="Google Shape;10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fiBAG | </a:t>
            </a:r>
            <a:fld id="{00000000-1234-1234-1234-123412341234}" type="slidenum">
              <a:rPr lang="en-US"/>
              <a:t>2</a:t>
            </a:fld>
            <a:endParaRPr dirty="0"/>
          </a:p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3">
            <a:alphaModFix/>
          </a:blip>
          <a:srcRect l="10982" r="11455"/>
          <a:stretch/>
        </p:blipFill>
        <p:spPr>
          <a:xfrm>
            <a:off x="1557200" y="2570275"/>
            <a:ext cx="1777423" cy="171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2715" y="2570275"/>
            <a:ext cx="1166572" cy="171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57398" y="2570267"/>
            <a:ext cx="1166575" cy="171745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1033372" y="4687375"/>
            <a:ext cx="28251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00B050"/>
                </a:solidFill>
                <a:latin typeface="Verdana"/>
                <a:ea typeface="Verdana"/>
                <a:cs typeface="Verdana"/>
                <a:sym typeface="Verdana"/>
              </a:rPr>
              <a:t>Rupam Bhattacharyya</a:t>
            </a:r>
            <a:endParaRPr sz="1500" b="1" dirty="0">
              <a:solidFill>
                <a:srgbClr val="0000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4683459" y="4687375"/>
            <a:ext cx="28251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00B050"/>
                </a:solidFill>
                <a:latin typeface="Verdana"/>
                <a:ea typeface="Verdana"/>
                <a:cs typeface="Verdana"/>
                <a:sym typeface="Verdana"/>
              </a:rPr>
              <a:t>Dr. Nicholas Henderson</a:t>
            </a:r>
            <a:endParaRPr sz="1500" b="1" dirty="0">
              <a:solidFill>
                <a:srgbClr val="0000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8028147" y="4687375"/>
            <a:ext cx="28251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00B050"/>
                </a:solidFill>
                <a:latin typeface="Verdana"/>
                <a:ea typeface="Verdana"/>
                <a:cs typeface="Verdana"/>
                <a:sym typeface="Verdana"/>
              </a:rPr>
              <a:t>Prof. Veera Baladandayuthapani</a:t>
            </a:r>
            <a:endParaRPr sz="1500" b="1" dirty="0">
              <a:solidFill>
                <a:srgbClr val="0000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TCGA</a:t>
            </a:r>
            <a:endParaRPr dirty="0"/>
          </a:p>
        </p:txBody>
      </p:sp>
      <p:sp>
        <p:nvSpPr>
          <p:cNvPr id="330" name="Google Shape;330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1" name="Google Shape;331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fiBAG | </a:t>
            </a:r>
            <a:fld id="{00000000-1234-1234-1234-123412341234}" type="slidenum">
              <a:rPr lang="en-US"/>
              <a:t>20</a:t>
            </a:fld>
            <a:endParaRPr dirty="0"/>
          </a:p>
        </p:txBody>
      </p:sp>
      <p:pic>
        <p:nvPicPr>
          <p:cNvPr id="332" name="Google Shape;33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2516" y="1690837"/>
            <a:ext cx="6246971" cy="51671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0791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Simulation</a:t>
            </a:r>
            <a:endParaRPr dirty="0"/>
          </a:p>
        </p:txBody>
      </p:sp>
      <p:sp>
        <p:nvSpPr>
          <p:cNvPr id="213" name="Google Shape;213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Continuous outcome.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Selection-only MCMC version.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Covariates picked up from TCGA cancers.</a:t>
            </a:r>
            <a:endParaRPr sz="24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Fix a TCGA cancer.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Fix covariate matrix from real data.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Pick up effect sizes from an uncalibrated variable selection model.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Generate outcome based on it.</a:t>
            </a:r>
            <a:endParaRPr dirty="0"/>
          </a:p>
        </p:txBody>
      </p:sp>
      <p:sp>
        <p:nvSpPr>
          <p:cNvPr id="214" name="Google Shape;21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fiBAG | </a:t>
            </a:r>
            <a:fld id="{00000000-1234-1234-1234-123412341234}" type="slidenum">
              <a:rPr lang="en-US"/>
              <a:t>21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Simulation</a:t>
            </a:r>
            <a:endParaRPr dirty="0"/>
          </a:p>
        </p:txBody>
      </p:sp>
      <p:sp>
        <p:nvSpPr>
          <p:cNvPr id="221" name="Google Shape;221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" name="Google Shape;222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fiBAG | </a:t>
            </a:r>
            <a:fld id="{00000000-1234-1234-1234-123412341234}" type="slidenum">
              <a:rPr lang="en-US"/>
              <a:t>22</a:t>
            </a:fld>
            <a:endParaRPr dirty="0"/>
          </a:p>
        </p:txBody>
      </p:sp>
      <p:pic>
        <p:nvPicPr>
          <p:cNvPr id="223" name="Google Shape;2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250" y="1461950"/>
            <a:ext cx="7229475" cy="47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6"/>
          <p:cNvSpPr txBox="1">
            <a:spLocks noGrp="1"/>
          </p:cNvSpPr>
          <p:nvPr>
            <p:ph type="body" idx="1"/>
          </p:nvPr>
        </p:nvSpPr>
        <p:spPr>
          <a:xfrm>
            <a:off x="8610600" y="1461950"/>
            <a:ext cx="3244800" cy="47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800" dirty="0"/>
              <a:t>Calibrated methods mostly do well.</a:t>
            </a: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endParaRPr lang="en-US" sz="1800" dirty="0"/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800" dirty="0"/>
              <a:t>cBVS does well across all metrics.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800" dirty="0"/>
              <a:t>Performance preserved in other small-sample scenarios.</a:t>
            </a:r>
            <a:endParaRPr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nsolas"/>
              <a:buNone/>
            </a:pPr>
            <a:r>
              <a:rPr lang="en-US" b="1" dirty="0"/>
              <a:t>Pan-cancer Analysis</a:t>
            </a:r>
            <a:endParaRPr dirty="0"/>
          </a:p>
        </p:txBody>
      </p:sp>
      <p:sp>
        <p:nvSpPr>
          <p:cNvPr id="230" name="Google Shape;230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-US" sz="1800" dirty="0"/>
              <a:t>14 TCGA cancers classified into four groups.</a:t>
            </a:r>
          </a:p>
          <a:p>
            <a:pPr marL="457200" lvl="0" indent="-3683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endParaRPr sz="1800" dirty="0"/>
          </a:p>
          <a:p>
            <a:pPr marL="457200" lvl="0" indent="-3683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-US" sz="1800" b="1" dirty="0"/>
              <a:t>Pan-gynae</a:t>
            </a:r>
            <a:r>
              <a:rPr lang="en-US" sz="1800" dirty="0"/>
              <a:t>: breast invasive carcinoma (BRCA), cervical squamous cell carcinoma and endocervical adenocarcinoma (CESC), ovarian serous cystadenocarcinoma (OV), uterine corpus endometrial carcinoma (UCEC), uterine carcinosarcoma (UCS).</a:t>
            </a:r>
            <a:endParaRPr sz="1800" dirty="0"/>
          </a:p>
          <a:p>
            <a:pPr marL="457200" lvl="0" indent="-3683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-US" sz="1800" b="1" dirty="0"/>
              <a:t>Pan-kidney</a:t>
            </a:r>
            <a:r>
              <a:rPr lang="en-US" sz="1800" dirty="0"/>
              <a:t>: kidney chromophobe (KICH), kidney renal clear cell carcinoma (KIRC), kidney renal papillary cell carcinoma (KIRP).</a:t>
            </a:r>
            <a:endParaRPr sz="1800" dirty="0"/>
          </a:p>
          <a:p>
            <a:pPr marL="457200" lvl="0" indent="-3683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-US" sz="1800" b="1" dirty="0"/>
              <a:t>Pan-squamous</a:t>
            </a:r>
            <a:r>
              <a:rPr lang="en-US" sz="1800" dirty="0"/>
              <a:t>: esophageal carcinoma (ESCA, squamous), head and neck squamous cell carcinoma (HNSC), lung squamous cell carcinoma (LUSC).</a:t>
            </a:r>
            <a:endParaRPr sz="1800" dirty="0"/>
          </a:p>
          <a:p>
            <a:pPr marL="457200" lvl="0" indent="-3683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-US" sz="1800" b="1" dirty="0"/>
              <a:t>Pan-GI</a:t>
            </a:r>
            <a:r>
              <a:rPr lang="en-US" sz="1800" dirty="0"/>
              <a:t>: colon and rectum adenocarcinoma (CORE), esophageal carcinoma (ESCA, adeno), stomach adenocarcinoma (STAD).</a:t>
            </a:r>
            <a:endParaRPr sz="1800" dirty="0"/>
          </a:p>
        </p:txBody>
      </p:sp>
      <p:sp>
        <p:nvSpPr>
          <p:cNvPr id="231" name="Google Shape;231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fiBAG | </a:t>
            </a:r>
            <a:fld id="{00000000-1234-1234-1234-123412341234}" type="slidenum">
              <a:rPr lang="en-US"/>
              <a:t>23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nsolas"/>
              <a:buNone/>
            </a:pPr>
            <a:r>
              <a:rPr lang="en-US" b="1" dirty="0"/>
              <a:t>Data Structure</a:t>
            </a:r>
            <a:endParaRPr dirty="0"/>
          </a:p>
        </p:txBody>
      </p:sp>
      <p:sp>
        <p:nvSpPr>
          <p:cNvPr id="338" name="Google Shape;338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fiBAG | </a:t>
            </a:r>
            <a:fld id="{00000000-1234-1234-1234-123412341234}" type="slidenum">
              <a:rPr lang="en-US"/>
              <a:t>24</a:t>
            </a:fld>
            <a:endParaRPr dirty="0"/>
          </a:p>
        </p:txBody>
      </p:sp>
      <p:pic>
        <p:nvPicPr>
          <p:cNvPr id="339" name="Google Shape;33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263" y="1448900"/>
            <a:ext cx="8587474" cy="5409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651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nsolas"/>
              <a:buNone/>
            </a:pPr>
            <a:r>
              <a:rPr lang="en-US" b="1" dirty="0"/>
              <a:t>Focus</a:t>
            </a:r>
            <a:endParaRPr dirty="0"/>
          </a:p>
        </p:txBody>
      </p:sp>
      <p:sp>
        <p:nvSpPr>
          <p:cNvPr id="237" name="Google Shape;237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280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100" b="1" dirty="0"/>
              <a:t>Mechanistic models only:</a:t>
            </a:r>
            <a:endParaRPr sz="2100" b="1" dirty="0"/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100" dirty="0"/>
              <a:t>Cancer-specific identification of genes and proteins that are functionally relevant.</a:t>
            </a:r>
            <a:endParaRPr sz="2100" dirty="0"/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100" dirty="0"/>
              <a:t>Pan-cancer identifications of drivers and cascades.</a:t>
            </a:r>
          </a:p>
          <a:p>
            <a:pPr marL="53340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100" dirty="0"/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100" b="1" dirty="0"/>
              <a:t>Mechanistic + Stemness models:</a:t>
            </a:r>
            <a:endParaRPr sz="2100" b="1" dirty="0"/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100" dirty="0"/>
              <a:t>Identifying genes/proteins associated with stemness.</a:t>
            </a:r>
          </a:p>
          <a:p>
            <a:pPr lvl="1" indent="-381000">
              <a:lnSpc>
                <a:spcPct val="90000"/>
              </a:lnSpc>
              <a:spcBef>
                <a:spcPts val="0"/>
              </a:spcBef>
              <a:buSzPts val="2400"/>
            </a:pPr>
            <a:r>
              <a:rPr lang="en-US" sz="2100" dirty="0"/>
              <a:t>Similar questions for </a:t>
            </a:r>
            <a:r>
              <a:rPr lang="en-US" sz="2100" b="1" dirty="0"/>
              <a:t>Survival models.</a:t>
            </a:r>
          </a:p>
        </p:txBody>
      </p:sp>
      <p:sp>
        <p:nvSpPr>
          <p:cNvPr id="238" name="Google Shape;238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fiBAG | </a:t>
            </a:r>
            <a:fld id="{00000000-1234-1234-1234-123412341234}" type="slidenum">
              <a:rPr lang="en-US"/>
              <a:t>25</a:t>
            </a:fld>
            <a:endParaRPr dirty="0"/>
          </a:p>
        </p:txBody>
      </p:sp>
      <p:sp>
        <p:nvSpPr>
          <p:cNvPr id="239" name="Google Shape;239;p28"/>
          <p:cNvSpPr txBox="1">
            <a:spLocks noGrp="1"/>
          </p:cNvSpPr>
          <p:nvPr>
            <p:ph type="body" idx="1"/>
          </p:nvPr>
        </p:nvSpPr>
        <p:spPr>
          <a:xfrm>
            <a:off x="6302950" y="1825625"/>
            <a:ext cx="5280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57200">
              <a:lnSpc>
                <a:spcPct val="90000"/>
              </a:lnSpc>
            </a:pPr>
            <a:r>
              <a:rPr lang="en-US" sz="2100" b="1" dirty="0"/>
              <a:t>Stemness angle:</a:t>
            </a:r>
          </a:p>
          <a:p>
            <a:pPr lvl="1" indent="-457200">
              <a:lnSpc>
                <a:spcPct val="90000"/>
              </a:lnSpc>
            </a:pPr>
            <a:r>
              <a:rPr lang="en-US" sz="2100" dirty="0"/>
              <a:t>Scalar quantification of stem-cell-like features.</a:t>
            </a:r>
          </a:p>
          <a:p>
            <a:pPr lvl="1" indent="-457200">
              <a:lnSpc>
                <a:spcPct val="90000"/>
              </a:lnSpc>
            </a:pPr>
            <a:r>
              <a:rPr lang="en-US" sz="2100" dirty="0"/>
              <a:t>Stemness indices defined following </a:t>
            </a:r>
            <a:r>
              <a:rPr lang="en-US" sz="2100" b="1" dirty="0">
                <a:solidFill>
                  <a:srgbClr val="4A86E8"/>
                </a:solidFill>
              </a:rPr>
              <a:t>Malta et al. 2018, Cell</a:t>
            </a:r>
            <a:r>
              <a:rPr lang="en-US" sz="2100" dirty="0"/>
              <a:t>.</a:t>
            </a:r>
          </a:p>
          <a:p>
            <a:pPr lvl="1" indent="-457200">
              <a:lnSpc>
                <a:spcPct val="90000"/>
              </a:lnSpc>
            </a:pPr>
            <a:r>
              <a:rPr lang="en-US" sz="2100" dirty="0"/>
              <a:t>Models trained on non-transformed pluripotent stem cells.</a:t>
            </a:r>
            <a:endParaRPr sz="2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nsolas"/>
              <a:buNone/>
            </a:pPr>
            <a:r>
              <a:rPr lang="en-US" b="1" dirty="0"/>
              <a:t>Results Dashboard</a:t>
            </a:r>
            <a:endParaRPr dirty="0"/>
          </a:p>
        </p:txBody>
      </p:sp>
      <p:sp>
        <p:nvSpPr>
          <p:cNvPr id="253" name="Google Shape;25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fiBAG | </a:t>
            </a:r>
            <a:fld id="{00000000-1234-1234-1234-123412341234}" type="slidenum">
              <a:rPr lang="en-US"/>
              <a:t>26</a:t>
            </a:fld>
            <a:endParaRPr dirty="0"/>
          </a:p>
        </p:txBody>
      </p:sp>
      <p:pic>
        <p:nvPicPr>
          <p:cNvPr id="254" name="Google Shape;2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100" y="1560100"/>
            <a:ext cx="7779802" cy="486237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0"/>
          <p:cNvSpPr txBox="1"/>
          <p:nvPr/>
        </p:nvSpPr>
        <p:spPr>
          <a:xfrm>
            <a:off x="5614350" y="4218563"/>
            <a:ext cx="4232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u="sng" dirty="0">
                <a:solidFill>
                  <a:srgbClr val="4A86E8"/>
                </a:solidFill>
                <a:latin typeface="Verdana"/>
                <a:ea typeface="Verdana"/>
                <a:cs typeface="Verdana"/>
                <a:sym typeface="Verdan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https://bayesrx.shinyapps.io/Functional_iBAG/</a:t>
            </a:r>
            <a:endParaRPr sz="1800" b="1" dirty="0">
              <a:solidFill>
                <a:srgbClr val="4A86E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Interesting Results</a:t>
            </a:r>
            <a:endParaRPr dirty="0"/>
          </a:p>
        </p:txBody>
      </p:sp>
      <p:sp>
        <p:nvSpPr>
          <p:cNvPr id="246" name="Google Shape;246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RPS6KA1 gene and p90RSK kinases in gynecological cancer progression.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Overactivation of YAP1 gene and YAP proteins in gynecological malignancies.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EGFR protein exhibiting contradictory associations with gastrointestinal cancers.</a:t>
            </a:r>
            <a:endParaRPr dirty="0"/>
          </a:p>
        </p:txBody>
      </p:sp>
      <p:sp>
        <p:nvSpPr>
          <p:cNvPr id="247" name="Google Shape;24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fiBAG | </a:t>
            </a:r>
            <a:fld id="{00000000-1234-1234-1234-123412341234}" type="slidenum">
              <a:rPr lang="en-US"/>
              <a:t>27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Wrap-up</a:t>
            </a:r>
            <a:endParaRPr dirty="0"/>
          </a:p>
        </p:txBody>
      </p:sp>
      <p:sp>
        <p:nvSpPr>
          <p:cNvPr id="262" name="Google Shape;262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 b="1" dirty="0"/>
              <a:t>Summary:</a:t>
            </a:r>
            <a:endParaRPr sz="1800" b="1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Calibration has benefits.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MCMC computation is a bottleneck.</a:t>
            </a:r>
            <a:endParaRPr sz="18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 b="1" dirty="0"/>
              <a:t>Future steps?</a:t>
            </a:r>
            <a:endParaRPr sz="1800" b="1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Expand the proteomics panel.</a:t>
            </a:r>
            <a:endParaRPr sz="1800" dirty="0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Clinical Proteomic Tumor Analysis Consortium (CPTAC).</a:t>
            </a: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Incorporate tumor heterogeneity information.</a:t>
            </a:r>
            <a:endParaRPr sz="1800" dirty="0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Varying-coefficient models?</a:t>
            </a:r>
            <a:endParaRPr sz="1800" dirty="0"/>
          </a:p>
          <a:p>
            <a:pPr marL="1828800" lvl="3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b="1" dirty="0">
                <a:solidFill>
                  <a:srgbClr val="4A86E8"/>
                </a:solidFill>
              </a:rPr>
              <a:t>Hastie and Tibshirani 1993, JRSSB</a:t>
            </a:r>
            <a:r>
              <a:rPr lang="en-US" dirty="0"/>
              <a:t>.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endParaRPr lang="en-US"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Precision oncology direction?</a:t>
            </a:r>
            <a:endParaRPr sz="1800" dirty="0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Cell lines - drug response data in a third layer.</a:t>
            </a:r>
            <a:endParaRPr sz="1800" dirty="0"/>
          </a:p>
        </p:txBody>
      </p:sp>
      <p:sp>
        <p:nvSpPr>
          <p:cNvPr id="263" name="Google Shape;263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fiBAG | </a:t>
            </a:r>
            <a:fld id="{00000000-1234-1234-1234-123412341234}" type="slidenum">
              <a:rPr lang="en-US"/>
              <a:t>28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nsolas"/>
              <a:buNone/>
            </a:pPr>
            <a:r>
              <a:rPr lang="en-US" b="1" dirty="0"/>
              <a:t>Selected References</a:t>
            </a:r>
            <a:endParaRPr dirty="0"/>
          </a:p>
        </p:txBody>
      </p:sp>
      <p:sp>
        <p:nvSpPr>
          <p:cNvPr id="270" name="Google Shape;270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90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sz="1600" dirty="0"/>
              <a:t>Gevaert, O., Villalobos, V., Sikic, B. I., &amp; Plevritis, S. K. (2013). Identification of ovarian cancer driver genes by using module network integration of multi-omics data. </a:t>
            </a:r>
            <a:r>
              <a:rPr lang="en-US" sz="1600" i="1" dirty="0"/>
              <a:t>Interface focus</a:t>
            </a:r>
            <a:r>
              <a:rPr lang="en-US" sz="1600" dirty="0"/>
              <a:t>, </a:t>
            </a:r>
            <a:r>
              <a:rPr lang="en-US" sz="1600" i="1" dirty="0"/>
              <a:t>3</a:t>
            </a:r>
            <a:r>
              <a:rPr lang="en-US" sz="1600" dirty="0"/>
              <a:t>(4), 20130013.</a:t>
            </a:r>
          </a:p>
          <a:p>
            <a:pPr marL="228600" lvl="0" indent="-190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endParaRPr sz="1600" dirty="0"/>
          </a:p>
          <a:p>
            <a:pPr marL="228600" lvl="0" indent="-1905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600" dirty="0"/>
              <a:t>Malta, T. M., Sokolov, A., Gentles, A. J., Burzykowski, T., Poisson, L., Weinstein, J. N., ... &amp; Schumacher, S. E. (2018). Machine learning identifies stemness features associated with oncogenic dedifferentiation. </a:t>
            </a:r>
            <a:r>
              <a:rPr lang="en-US" sz="1600" i="1" dirty="0"/>
              <a:t>Cell, 173</a:t>
            </a:r>
            <a:r>
              <a:rPr lang="en-US" sz="1600" dirty="0"/>
              <a:t>(2), 338-354.</a:t>
            </a:r>
          </a:p>
          <a:p>
            <a:pPr marL="228600" lvl="0" indent="-1905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sz="1600" dirty="0"/>
          </a:p>
          <a:p>
            <a:pPr marL="228600" lvl="0" indent="-1905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600" dirty="0"/>
              <a:t>Ročková, V., &amp; George, E. I. (2014). EMVS: The EM approach to Bayesian variable selection. </a:t>
            </a:r>
            <a:r>
              <a:rPr lang="en-US" sz="1600" i="1" dirty="0"/>
              <a:t>Journal of the American Statistical Association, 109</a:t>
            </a:r>
            <a:r>
              <a:rPr lang="en-US" sz="1600" dirty="0"/>
              <a:t>(506), 828-846.</a:t>
            </a:r>
          </a:p>
          <a:p>
            <a:pPr marL="228600" lvl="0" indent="-1905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sz="1600" dirty="0"/>
          </a:p>
          <a:p>
            <a:pPr marL="228600" lvl="0" indent="-1905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sz="1600" dirty="0"/>
              <a:t>Song, X., Ji, J., Gleason, K. J., Yang, F., Martignetti, J. A., Chen, L. S., &amp; Wang, P. (2019). Insights into impact of DNA copy number alteration and methylation on the proteogenomic landscape of human ovarian cancer via a multi-omics integrative analysis. </a:t>
            </a:r>
            <a:r>
              <a:rPr lang="en-US" sz="1600" i="1" dirty="0"/>
              <a:t>Molecular &amp; Cellular Proteomics</a:t>
            </a:r>
            <a:r>
              <a:rPr lang="en-US" sz="1600" dirty="0"/>
              <a:t>, </a:t>
            </a:r>
            <a:r>
              <a:rPr lang="en-US" sz="1600" i="1" dirty="0"/>
              <a:t>18</a:t>
            </a:r>
            <a:r>
              <a:rPr lang="en-US" sz="1600" dirty="0"/>
              <a:t>(8), S52-S65.</a:t>
            </a:r>
            <a:endParaRPr sz="1600" dirty="0"/>
          </a:p>
        </p:txBody>
      </p:sp>
      <p:sp>
        <p:nvSpPr>
          <p:cNvPr id="271" name="Google Shape;271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fiBAG | </a:t>
            </a:r>
            <a:fld id="{00000000-1234-1234-1234-123412341234}" type="slidenum">
              <a:rPr lang="en-US"/>
              <a:t>29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70A60-4B17-40D5-BFC0-171C9FF59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Medicine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11E1E-2FC7-44DA-84A2-ABC0F46699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fiBAG | </a:t>
            </a:r>
            <a:fld id="{00000000-1234-1234-1234-123412341234}" type="slidenum">
              <a:rPr lang="en-US" smtClean="0"/>
              <a:t>3</a:t>
            </a:fld>
            <a:endParaRPr dirty="0"/>
          </a:p>
        </p:txBody>
      </p:sp>
      <p:sp>
        <p:nvSpPr>
          <p:cNvPr id="7" name="Google Shape;146;p19">
            <a:extLst>
              <a:ext uri="{FF2B5EF4-FFF2-40B4-BE49-F238E27FC236}">
                <a16:creationId xmlns:a16="http://schemas.microsoft.com/office/drawing/2014/main" id="{4B265CBB-6FD7-45E5-9853-C7FFA558D3D3}"/>
              </a:ext>
            </a:extLst>
          </p:cNvPr>
          <p:cNvSpPr txBox="1"/>
          <p:nvPr/>
        </p:nvSpPr>
        <p:spPr>
          <a:xfrm>
            <a:off x="2047875" y="5786050"/>
            <a:ext cx="8096250" cy="570300"/>
          </a:xfrm>
          <a:prstGeom prst="rect">
            <a:avLst/>
          </a:prstGeom>
          <a:noFill/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spcBef>
                <a:spcPts val="1000"/>
              </a:spcBef>
            </a:pPr>
            <a:r>
              <a:rPr lang="en-US" sz="1200" b="1" dirty="0">
                <a:solidFill>
                  <a:srgbClr val="0070C0"/>
                </a:solidFill>
                <a:latin typeface="Verdana"/>
                <a:ea typeface="Verdana"/>
                <a:cs typeface="Verdana"/>
                <a:sym typeface="Verdana"/>
              </a:rPr>
              <a:t>Ahmed 2020, Human Genomics</a:t>
            </a:r>
          </a:p>
        </p:txBody>
      </p:sp>
      <p:pic>
        <p:nvPicPr>
          <p:cNvPr id="1030" name="Picture 6" descr="Fig. 1">
            <a:extLst>
              <a:ext uri="{FF2B5EF4-FFF2-40B4-BE49-F238E27FC236}">
                <a16:creationId xmlns:a16="http://schemas.microsoft.com/office/drawing/2014/main" id="{61413ECE-6EFD-4454-8936-51B693A26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847" y="1430464"/>
            <a:ext cx="7606305" cy="4307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DE087A9-5D21-47C8-85AE-437C6B88AE02}"/>
              </a:ext>
            </a:extLst>
          </p:cNvPr>
          <p:cNvSpPr/>
          <p:nvPr/>
        </p:nvSpPr>
        <p:spPr>
          <a:xfrm>
            <a:off x="2528596" y="2466489"/>
            <a:ext cx="615820" cy="20527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66A68E-19F9-4266-BEF7-BFC8A10E32A7}"/>
              </a:ext>
            </a:extLst>
          </p:cNvPr>
          <p:cNvSpPr/>
          <p:nvPr/>
        </p:nvSpPr>
        <p:spPr>
          <a:xfrm>
            <a:off x="2528596" y="4822081"/>
            <a:ext cx="615820" cy="20527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E78E25-7AD7-4055-942E-44FA328BDC32}"/>
              </a:ext>
            </a:extLst>
          </p:cNvPr>
          <p:cNvSpPr/>
          <p:nvPr/>
        </p:nvSpPr>
        <p:spPr>
          <a:xfrm>
            <a:off x="2528596" y="4223797"/>
            <a:ext cx="615820" cy="20527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0957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1F2FC-7A01-4814-9FFE-EDAE2D0C4B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fiBAG | </a:t>
            </a:r>
            <a:fld id="{00000000-1234-1234-1234-123412341234}" type="slidenum">
              <a:rPr lang="en-US" smtClean="0"/>
              <a:t>30</a:t>
            </a:fld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454C71-6119-4F41-91F0-51165E00F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581" y="802054"/>
            <a:ext cx="7880838" cy="525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298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Thanks for your attention!</a:t>
            </a:r>
            <a:endParaRPr dirty="0"/>
          </a:p>
        </p:txBody>
      </p:sp>
      <p:sp>
        <p:nvSpPr>
          <p:cNvPr id="278" name="Google Shape;278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/>
              <a:t>Questions?</a:t>
            </a:r>
            <a:endParaRPr b="1" dirty="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4A86E8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www.rupamb.com</a:t>
            </a:r>
            <a:endParaRPr b="1" dirty="0">
              <a:solidFill>
                <a:srgbClr val="4A86E8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4A86E8"/>
                </a:solidFill>
              </a:rPr>
              <a:t>rupamb@umich.edu</a:t>
            </a:r>
            <a:endParaRPr b="1" dirty="0">
              <a:solidFill>
                <a:srgbClr val="4A86E8"/>
              </a:solidFill>
            </a:endParaRPr>
          </a:p>
        </p:txBody>
      </p:sp>
      <p:sp>
        <p:nvSpPr>
          <p:cNvPr id="279" name="Google Shape;279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fiBAG | </a:t>
            </a:r>
            <a:fld id="{00000000-1234-1234-1234-123412341234}" type="slidenum">
              <a:rPr lang="en-US"/>
              <a:t>31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5F51D-BDDD-4D8D-A800-C73D3E35E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Multi-{Omics,System} Databases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93803-D309-4272-8676-465EABBE09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fiBAG | </a:t>
            </a:r>
            <a:fld id="{00000000-1234-1234-1234-123412341234}" type="slidenum">
              <a:rPr lang="en-US" smtClean="0"/>
              <a:t>4</a:t>
            </a:fld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7044097-5122-4291-A350-3C125286D8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" b="54694"/>
          <a:stretch/>
        </p:blipFill>
        <p:spPr bwMode="auto">
          <a:xfrm>
            <a:off x="642664" y="1875453"/>
            <a:ext cx="5236044" cy="310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1FF8818-5189-4F09-B755-D8181D9507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26" b="-1"/>
          <a:stretch/>
        </p:blipFill>
        <p:spPr bwMode="auto">
          <a:xfrm>
            <a:off x="6313293" y="1670795"/>
            <a:ext cx="5373687" cy="351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46;p19">
            <a:extLst>
              <a:ext uri="{FF2B5EF4-FFF2-40B4-BE49-F238E27FC236}">
                <a16:creationId xmlns:a16="http://schemas.microsoft.com/office/drawing/2014/main" id="{8E800609-2F30-4A69-B8A6-8ABC99F517B9}"/>
              </a:ext>
            </a:extLst>
          </p:cNvPr>
          <p:cNvSpPr txBox="1"/>
          <p:nvPr/>
        </p:nvSpPr>
        <p:spPr>
          <a:xfrm>
            <a:off x="2047875" y="5486627"/>
            <a:ext cx="8096250" cy="570300"/>
          </a:xfrm>
          <a:prstGeom prst="rect">
            <a:avLst/>
          </a:prstGeom>
          <a:noFill/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spcBef>
                <a:spcPts val="1000"/>
              </a:spcBef>
            </a:pPr>
            <a:r>
              <a:rPr lang="en-US" sz="1200" b="1" dirty="0">
                <a:solidFill>
                  <a:srgbClr val="0070C0"/>
                </a:solidFill>
                <a:latin typeface="Verdana"/>
                <a:ea typeface="Verdana"/>
                <a:cs typeface="Verdana"/>
                <a:sym typeface="Verdana"/>
              </a:rPr>
              <a:t>Das et al. 2020, Frontiers in Genetics</a:t>
            </a:r>
          </a:p>
        </p:txBody>
      </p:sp>
    </p:spTree>
    <p:extLst>
      <p:ext uri="{BB962C8B-B14F-4D97-AF65-F5344CB8AC3E}">
        <p14:creationId xmlns:p14="http://schemas.microsoft.com/office/powerpoint/2010/main" val="3128485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Biological Background</a:t>
            </a:r>
            <a:endParaRPr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Some disease setting.</a:t>
            </a:r>
            <a:endParaRPr sz="24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Cancer in our case.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Some outcome of interest.</a:t>
            </a:r>
            <a:endParaRPr sz="24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Survival, clinical phenotype, …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A pool of genes/proteins.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Question of association.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2400" b="1" dirty="0"/>
              <a:t>Some relevant knowledge about the functional cellular role of the biomarkers.</a:t>
            </a:r>
            <a:endParaRPr sz="2400" b="1" dirty="0"/>
          </a:p>
        </p:txBody>
      </p:sp>
      <p:sp>
        <p:nvSpPr>
          <p:cNvPr id="114" name="Google Shape;11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fiBAG | </a:t>
            </a:r>
            <a:fld id="{00000000-1234-1234-1234-123412341234}" type="slidenum">
              <a:rPr lang="en-US"/>
              <a:t>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769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Biological Background</a:t>
            </a:r>
            <a:endParaRPr dirty="0"/>
          </a:p>
        </p:txBody>
      </p:sp>
      <p:sp>
        <p:nvSpPr>
          <p:cNvPr id="121" name="Google Shape;12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fiBAG | </a:t>
            </a:r>
            <a:fld id="{00000000-1234-1234-1234-123412341234}" type="slidenum">
              <a:rPr lang="en-US"/>
              <a:t>6</a:t>
            </a:fld>
            <a:endParaRPr dirty="0"/>
          </a:p>
        </p:txBody>
      </p:sp>
      <p:pic>
        <p:nvPicPr>
          <p:cNvPr id="122" name="Google Shape;12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5109" y="1564780"/>
            <a:ext cx="8961781" cy="452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Biological Background</a:t>
            </a:r>
            <a:endParaRPr dirty="0"/>
          </a:p>
        </p:txBody>
      </p:sp>
      <p:sp>
        <p:nvSpPr>
          <p:cNvPr id="128" name="Google Shape;128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41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sz="2400" b="1" dirty="0"/>
              <a:t>Information paths:</a:t>
            </a:r>
            <a:endParaRPr sz="2400"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dirty="0"/>
              <a:t>Regulations unique at transcript/protein levels. (Drivers)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dirty="0"/>
              <a:t>Significant relationship between the genomic/epigenomic event and their resulting gene expression. (Functional drivers)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dirty="0"/>
              <a:t>Regulations transitioning through different omics levels. (Cascades)</a:t>
            </a: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dirty="0"/>
          </a:p>
          <a:p>
            <a:pPr marL="228600" lvl="0" indent="-241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sz="2400" dirty="0"/>
              <a:t>We follow the biological idea of drivers as described in </a:t>
            </a:r>
            <a:r>
              <a:rPr lang="en-US" sz="2400" b="1" dirty="0">
                <a:solidFill>
                  <a:srgbClr val="4A86E8"/>
                </a:solidFill>
              </a:rPr>
              <a:t>Gevaert et al. 2013, Interface Focus</a:t>
            </a:r>
            <a:r>
              <a:rPr lang="en-US" sz="2400" dirty="0"/>
              <a:t>, and that of cascades as in </a:t>
            </a:r>
            <a:r>
              <a:rPr lang="en-US" sz="2400" b="1" dirty="0">
                <a:solidFill>
                  <a:srgbClr val="4A86E8"/>
                </a:solidFill>
              </a:rPr>
              <a:t>Song et al. 2019, Mol. Cel. Proteomics</a:t>
            </a:r>
            <a:r>
              <a:rPr lang="en-US" sz="2400" dirty="0"/>
              <a:t>.</a:t>
            </a:r>
            <a:endParaRPr sz="2400" dirty="0"/>
          </a:p>
        </p:txBody>
      </p:sp>
      <p:sp>
        <p:nvSpPr>
          <p:cNvPr id="129" name="Google Shape;12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fiBAG | </a:t>
            </a:r>
            <a:fld id="{00000000-1234-1234-1234-123412341234}" type="slidenum">
              <a:rPr lang="en-US"/>
              <a:t>7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General Problem</a:t>
            </a:r>
            <a:endParaRPr dirty="0"/>
          </a:p>
        </p:txBody>
      </p:sp>
      <p:sp>
        <p:nvSpPr>
          <p:cNvPr id="286" name="Google Shape;286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37719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A standard regression-type setting.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Some outcome Y, some covariates X</a:t>
            </a:r>
            <a:r>
              <a:rPr lang="en-US" sz="1800" baseline="-25000" dirty="0"/>
              <a:t>1</a:t>
            </a:r>
            <a:r>
              <a:rPr lang="en-US" sz="1800" dirty="0"/>
              <a:t>, X</a:t>
            </a:r>
            <a:r>
              <a:rPr lang="en-US" sz="1800" baseline="-25000" dirty="0"/>
              <a:t>2</a:t>
            </a:r>
            <a:r>
              <a:rPr lang="en-US" sz="1800" dirty="0"/>
              <a:t>, …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Interest in associations between </a:t>
            </a:r>
            <a:r>
              <a:rPr lang="en-US" sz="1800" b="1" dirty="0"/>
              <a:t>X</a:t>
            </a:r>
            <a:r>
              <a:rPr lang="en-US" sz="1800" dirty="0"/>
              <a:t>, Y.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Question of selection.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Or you could use a selection prior (like spike-and-slab).</a:t>
            </a:r>
          </a:p>
        </p:txBody>
      </p:sp>
      <p:sp>
        <p:nvSpPr>
          <p:cNvPr id="287" name="Google Shape;287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fiBAG | </a:t>
            </a:r>
            <a:fld id="{00000000-1234-1234-1234-123412341234}" type="slidenum">
              <a:rPr lang="en-US"/>
              <a:t>8</a:t>
            </a:fld>
            <a:endParaRPr dirty="0"/>
          </a:p>
        </p:txBody>
      </p:sp>
      <p:pic>
        <p:nvPicPr>
          <p:cNvPr id="3076" name="Picture 4" descr="Data Science: Feature Selection: Filter method, Wrapper method and Embedded  method">
            <a:extLst>
              <a:ext uri="{FF2B5EF4-FFF2-40B4-BE49-F238E27FC236}">
                <a16:creationId xmlns:a16="http://schemas.microsoft.com/office/drawing/2014/main" id="{DFBCFE88-DA78-4BD2-89FE-1E78812CD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208" y="0"/>
            <a:ext cx="5112074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46;p19">
            <a:extLst>
              <a:ext uri="{FF2B5EF4-FFF2-40B4-BE49-F238E27FC236}">
                <a16:creationId xmlns:a16="http://schemas.microsoft.com/office/drawing/2014/main" id="{19E134C6-1ABF-431F-8027-3F89F3190E89}"/>
              </a:ext>
            </a:extLst>
          </p:cNvPr>
          <p:cNvSpPr txBox="1"/>
          <p:nvPr/>
        </p:nvSpPr>
        <p:spPr>
          <a:xfrm>
            <a:off x="5931208" y="3335075"/>
            <a:ext cx="5112075" cy="570300"/>
          </a:xfrm>
          <a:prstGeom prst="rect">
            <a:avLst/>
          </a:prstGeom>
          <a:noFill/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spcBef>
                <a:spcPts val="1000"/>
              </a:spcBef>
            </a:pPr>
            <a:r>
              <a:rPr lang="en-US" sz="800" b="1" dirty="0">
                <a:solidFill>
                  <a:srgbClr val="0070C0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https://www.datasciencesmachinelearning.com/2019/10/feature-selection-filter-method-wrapper.html</a:t>
            </a:r>
            <a:endParaRPr lang="en-US" sz="800" b="1" dirty="0">
              <a:solidFill>
                <a:srgbClr val="0070C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CD9481-3072-4262-A731-B9CD930333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39"/>
          <a:stretch/>
        </p:blipFill>
        <p:spPr>
          <a:xfrm>
            <a:off x="4862982" y="4065759"/>
            <a:ext cx="7248525" cy="1833266"/>
          </a:xfrm>
          <a:prstGeom prst="rect">
            <a:avLst/>
          </a:prstGeom>
        </p:spPr>
      </p:pic>
      <p:sp>
        <p:nvSpPr>
          <p:cNvPr id="12" name="Google Shape;146;p19">
            <a:extLst>
              <a:ext uri="{FF2B5EF4-FFF2-40B4-BE49-F238E27FC236}">
                <a16:creationId xmlns:a16="http://schemas.microsoft.com/office/drawing/2014/main" id="{D4E51393-94D9-4576-A7D1-B94737DCEAF6}"/>
              </a:ext>
            </a:extLst>
          </p:cNvPr>
          <p:cNvSpPr txBox="1"/>
          <p:nvPr/>
        </p:nvSpPr>
        <p:spPr>
          <a:xfrm>
            <a:off x="4862981" y="5791427"/>
            <a:ext cx="7248525" cy="570300"/>
          </a:xfrm>
          <a:prstGeom prst="rect">
            <a:avLst/>
          </a:prstGeom>
          <a:noFill/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spcBef>
                <a:spcPts val="1000"/>
              </a:spcBef>
            </a:pPr>
            <a:r>
              <a:rPr lang="en-US" sz="1200" b="1" dirty="0">
                <a:solidFill>
                  <a:srgbClr val="0070C0"/>
                </a:solidFill>
                <a:latin typeface="Verdana"/>
                <a:ea typeface="Verdana"/>
                <a:cs typeface="Verdana"/>
                <a:sym typeface="Verdana"/>
              </a:rPr>
              <a:t>van Erp et al. 2019, Journal of Mathematical Psychology</a:t>
            </a:r>
          </a:p>
        </p:txBody>
      </p:sp>
    </p:spTree>
    <p:extLst>
      <p:ext uri="{BB962C8B-B14F-4D97-AF65-F5344CB8AC3E}">
        <p14:creationId xmlns:p14="http://schemas.microsoft.com/office/powerpoint/2010/main" val="81896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" grpId="0" uiExpand="1" build="p" bldLvl="2"/>
      <p:bldP spid="7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General Problem</a:t>
            </a:r>
            <a:endParaRPr dirty="0"/>
          </a:p>
        </p:txBody>
      </p:sp>
      <p:sp>
        <p:nvSpPr>
          <p:cNvPr id="286" name="Google Shape;286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2400" dirty="0"/>
              <a:t>Some prior information available on each covariate.</a:t>
            </a:r>
            <a:endParaRPr sz="24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Maybe some scalar metric from previous models.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Has a certain directionality of evidence.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Absence doesn’t mean futility.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2400" b="1" dirty="0"/>
              <a:t>How to inform the model of such data?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Most selection/shrinkage approaches haven’t explored this until very recently.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Some discrete information could be used (e.g. grouped LASSO).</a:t>
            </a:r>
            <a:endParaRPr dirty="0"/>
          </a:p>
        </p:txBody>
      </p:sp>
      <p:sp>
        <p:nvSpPr>
          <p:cNvPr id="287" name="Google Shape;287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fiBAG | </a:t>
            </a:r>
            <a:fld id="{00000000-1234-1234-1234-123412341234}" type="slidenum">
              <a:rPr lang="en-US"/>
              <a:t>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891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1228</TotalTime>
  <Words>1328</Words>
  <Application>Microsoft Office PowerPoint</Application>
  <PresentationFormat>Widescreen</PresentationFormat>
  <Paragraphs>253</Paragraphs>
  <Slides>31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Consolas</vt:lpstr>
      <vt:lpstr>Verdana</vt:lpstr>
      <vt:lpstr>Office Theme</vt:lpstr>
      <vt:lpstr>Bayesian Strategies for Multi-study Integration using Biological Hierarchies</vt:lpstr>
      <vt:lpstr>The Team</vt:lpstr>
      <vt:lpstr>Precision Medicine</vt:lpstr>
      <vt:lpstr>Multi-{Omics,System} Databases</vt:lpstr>
      <vt:lpstr>Biological Background</vt:lpstr>
      <vt:lpstr>Biological Background</vt:lpstr>
      <vt:lpstr>Biological Background</vt:lpstr>
      <vt:lpstr>General Problem</vt:lpstr>
      <vt:lpstr>General Problem</vt:lpstr>
      <vt:lpstr>Modeling Idea</vt:lpstr>
      <vt:lpstr>Mechanistic Models</vt:lpstr>
      <vt:lpstr>Mechanistic Models</vt:lpstr>
      <vt:lpstr>Mechanistic Models</vt:lpstr>
      <vt:lpstr>Outcome Model</vt:lpstr>
      <vt:lpstr>Outcome Model</vt:lpstr>
      <vt:lpstr>Calibration Map</vt:lpstr>
      <vt:lpstr>Computation</vt:lpstr>
      <vt:lpstr>Model Fitting</vt:lpstr>
      <vt:lpstr>Full Model</vt:lpstr>
      <vt:lpstr>TCGA</vt:lpstr>
      <vt:lpstr>Simulation</vt:lpstr>
      <vt:lpstr>Simulation</vt:lpstr>
      <vt:lpstr>Pan-cancer Analysis</vt:lpstr>
      <vt:lpstr>Data Structure</vt:lpstr>
      <vt:lpstr>Focus</vt:lpstr>
      <vt:lpstr>Results Dashboard</vt:lpstr>
      <vt:lpstr>Interesting Results</vt:lpstr>
      <vt:lpstr>Wrap-up</vt:lpstr>
      <vt:lpstr>Selected References</vt:lpstr>
      <vt:lpstr>PowerPoint Presentation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Functional Integrative Bayesian Analysis of High-dimensional Multiplatform Genomic Data</dc:title>
  <cp:lastModifiedBy>Rupam Bhattacharyya</cp:lastModifiedBy>
  <cp:revision>54</cp:revision>
  <dcterms:modified xsi:type="dcterms:W3CDTF">2022-06-29T14:12:46Z</dcterms:modified>
</cp:coreProperties>
</file>